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1"/>
  </p:notesMasterIdLst>
  <p:handoutMasterIdLst>
    <p:handoutMasterId r:id="rId22"/>
  </p:handoutMasterIdLst>
  <p:sldIdLst>
    <p:sldId id="257" r:id="rId4"/>
    <p:sldId id="258" r:id="rId5"/>
    <p:sldId id="264" r:id="rId6"/>
    <p:sldId id="272" r:id="rId7"/>
    <p:sldId id="281" r:id="rId8"/>
    <p:sldId id="259" r:id="rId9"/>
    <p:sldId id="260" r:id="rId10"/>
    <p:sldId id="280" r:id="rId11"/>
    <p:sldId id="262" r:id="rId12"/>
    <p:sldId id="278" r:id="rId13"/>
    <p:sldId id="261" r:id="rId14"/>
    <p:sldId id="263" r:id="rId15"/>
    <p:sldId id="268" r:id="rId16"/>
    <p:sldId id="271" r:id="rId17"/>
    <p:sldId id="276" r:id="rId18"/>
    <p:sldId id="277" r:id="rId19"/>
    <p:sldId id="273" r:id="rId20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58AE9674-218A-4704-925A-5982A6504A12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8D5EF23D-A1B2-4C68-BDA4-D174C30DE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47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62FA63C6-1678-49DF-AF0A-E2FD6E3FFAC5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89D530CF-C697-4674-A80B-D2DC8A95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9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78874-88DF-431F-9181-A9324BAE540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DBFAC-7750-4196-9D37-7B4B81539422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717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AB74-378B-4CCC-B062-6C0ABC1AD572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68A5-E0AC-4A37-A904-C909A2905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AB74-378B-4CCC-B062-6C0ABC1AD572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68A5-E0AC-4A37-A904-C909A2905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6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AB74-378B-4CCC-B062-6C0ABC1AD572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68A5-E0AC-4A37-A904-C909A2905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22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7C29-2BED-4010-A643-79B8A5E9C8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6BB3-FCBB-4FB4-BF2E-43C8CC9F9B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05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A4F2-CC7A-4B47-8E09-54AD64972B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6BB3-FCBB-4FB4-BF2E-43C8CC9F9B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7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B62D-B990-4221-B2A0-1CEF0B9A83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6BB3-FCBB-4FB4-BF2E-43C8CC9F9B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95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40EF-FD49-4D49-974B-A733094518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6BB3-FCBB-4FB4-BF2E-43C8CC9F9B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7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6000-E6A5-4A52-82D2-6C9D866BA4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6BB3-FCBB-4FB4-BF2E-43C8CC9F9B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29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401A-C577-474E-A001-1492DBCCE5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6BB3-FCBB-4FB4-BF2E-43C8CC9F9B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88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906F-284F-4BD4-9C6F-E9825392E2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6BB3-FCBB-4FB4-BF2E-43C8CC9F9B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44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AA75-2784-4493-A70C-5D0B6CB8A3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6BB3-FCBB-4FB4-BF2E-43C8CC9F9B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3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AB74-378B-4CCC-B062-6C0ABC1AD572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68A5-E0AC-4A37-A904-C909A2905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06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6570-0373-4FF6-A5A1-EB52C8937F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6BB3-FCBB-4FB4-BF2E-43C8CC9F9B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E101-9D05-4B37-9B6C-D3BF59F69A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6BB3-FCBB-4FB4-BF2E-43C8CC9F9B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204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644DB-B221-4819-9666-280314B8CC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6BB3-FCBB-4FB4-BF2E-43C8CC9F9B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975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 userDrawn="1"/>
        </p:nvCxnSpPr>
        <p:spPr>
          <a:xfrm>
            <a:off x="304800" y="1066800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2300"/>
              </a:lnSpc>
              <a:buSzPct val="120000"/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23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371249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E57F-C04B-4106-B3DF-E49824A66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594D-F906-49C6-AD0A-5B2C3949E8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828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E57F-C04B-4106-B3DF-E49824A66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594D-F906-49C6-AD0A-5B2C3949E8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39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E57F-C04B-4106-B3DF-E49824A66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594D-F906-49C6-AD0A-5B2C3949E8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9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E57F-C04B-4106-B3DF-E49824A66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594D-F906-49C6-AD0A-5B2C3949E8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485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E57F-C04B-4106-B3DF-E49824A66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594D-F906-49C6-AD0A-5B2C3949E8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305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E57F-C04B-4106-B3DF-E49824A66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594D-F906-49C6-AD0A-5B2C3949E8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94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AB74-378B-4CCC-B062-6C0ABC1AD572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68A5-E0AC-4A37-A904-C909A2905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979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E57F-C04B-4106-B3DF-E49824A66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594D-F906-49C6-AD0A-5B2C3949E8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5424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E57F-C04B-4106-B3DF-E49824A66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594D-F906-49C6-AD0A-5B2C3949E8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21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E57F-C04B-4106-B3DF-E49824A66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594D-F906-49C6-AD0A-5B2C3949E8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03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E57F-C04B-4106-B3DF-E49824A66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594D-F906-49C6-AD0A-5B2C3949E8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647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E57F-C04B-4106-B3DF-E49824A66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594D-F906-49C6-AD0A-5B2C3949E8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97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AB74-378B-4CCC-B062-6C0ABC1AD572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68A5-E0AC-4A37-A904-C909A2905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5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AB74-378B-4CCC-B062-6C0ABC1AD572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68A5-E0AC-4A37-A904-C909A2905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4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AB74-378B-4CCC-B062-6C0ABC1AD572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68A5-E0AC-4A37-A904-C909A2905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7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AB74-378B-4CCC-B062-6C0ABC1AD572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68A5-E0AC-4A37-A904-C909A2905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0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AB74-378B-4CCC-B062-6C0ABC1AD572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68A5-E0AC-4A37-A904-C909A2905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5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AB74-378B-4CCC-B062-6C0ABC1AD572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68A5-E0AC-4A37-A904-C909A2905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20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9AB74-378B-4CCC-B062-6C0ABC1AD572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E68A5-E0AC-4A37-A904-C909A2905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9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18673-C383-4BCD-A5E5-75817BB909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E6BB3-FCBB-4FB4-BF2E-43C8CC9F9B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6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8E57F-C04B-4106-B3DF-E49824A66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2594D-F906-49C6-AD0A-5B2C3949E8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6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990600" y="533402"/>
            <a:ext cx="71628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74725">
              <a:defRPr/>
            </a:pPr>
            <a:r>
              <a:rPr lang="en-US" sz="3200" dirty="0" smtClean="0">
                <a:solidFill>
                  <a:srgbClr val="002060"/>
                </a:solidFill>
              </a:rPr>
              <a:t>Resilience and Risk in Supply Chains</a:t>
            </a:r>
            <a:endParaRPr lang="en-US" sz="3200" dirty="0">
              <a:solidFill>
                <a:srgbClr val="002060"/>
              </a:solidFill>
            </a:endParaRPr>
          </a:p>
          <a:p>
            <a:pPr algn="ctr" defTabSz="974725">
              <a:defRPr/>
            </a:pPr>
            <a:r>
              <a:rPr lang="en-US" sz="3200" dirty="0">
                <a:solidFill>
                  <a:srgbClr val="002060"/>
                </a:solidFill>
              </a:rPr>
              <a:t> </a:t>
            </a:r>
            <a:endParaRPr lang="en-US" sz="2000" dirty="0">
              <a:solidFill>
                <a:srgbClr val="002060"/>
              </a:solidFill>
            </a:endParaRPr>
          </a:p>
          <a:p>
            <a:pPr algn="ctr" defTabSz="974725">
              <a:defRPr/>
            </a:pPr>
            <a:r>
              <a:rPr lang="en-US" sz="2000" dirty="0">
                <a:solidFill>
                  <a:srgbClr val="002060"/>
                </a:solidFill>
              </a:rPr>
              <a:t>Advisory Committee on Supply Chain Competitiveness, </a:t>
            </a:r>
            <a:endParaRPr lang="en-US" sz="2000" dirty="0" smtClean="0">
              <a:solidFill>
                <a:srgbClr val="002060"/>
              </a:solidFill>
            </a:endParaRPr>
          </a:p>
          <a:p>
            <a:pPr algn="ctr" defTabSz="974725"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U.S</a:t>
            </a:r>
            <a:r>
              <a:rPr lang="en-US" sz="2000" dirty="0">
                <a:solidFill>
                  <a:srgbClr val="002060"/>
                </a:solidFill>
              </a:rPr>
              <a:t>. Department of Commerce | International Trade Administration</a:t>
            </a:r>
          </a:p>
          <a:p>
            <a:pPr algn="ctr" defTabSz="974725">
              <a:defRPr/>
            </a:pPr>
            <a:r>
              <a:rPr lang="en-US" sz="2000" dirty="0">
                <a:solidFill>
                  <a:srgbClr val="002060"/>
                </a:solidFill>
              </a:rPr>
              <a:t/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April 16, </a:t>
            </a:r>
            <a:r>
              <a:rPr lang="en-US" sz="2000" dirty="0">
                <a:solidFill>
                  <a:srgbClr val="002060"/>
                </a:solidFill>
              </a:rPr>
              <a:t>2015</a:t>
            </a:r>
          </a:p>
          <a:p>
            <a:pPr algn="ctr" defTabSz="974725">
              <a:defRPr/>
            </a:pPr>
            <a:endParaRPr lang="en-US" sz="2000" dirty="0">
              <a:solidFill>
                <a:srgbClr val="002060"/>
              </a:solidFill>
            </a:endParaRPr>
          </a:p>
          <a:p>
            <a:pPr algn="ctr" defTabSz="974725">
              <a:defRPr/>
            </a:pPr>
            <a:r>
              <a:rPr lang="en-US" sz="2000" dirty="0">
                <a:solidFill>
                  <a:srgbClr val="002060"/>
                </a:solidFill>
              </a:rPr>
              <a:t>Dr. Sue Helper</a:t>
            </a:r>
          </a:p>
          <a:p>
            <a:pPr algn="ctr" defTabSz="974725">
              <a:defRPr/>
            </a:pPr>
            <a:r>
              <a:rPr lang="en-US" sz="2000" dirty="0">
                <a:solidFill>
                  <a:srgbClr val="002060"/>
                </a:solidFill>
              </a:rPr>
              <a:t>Chief Economist</a:t>
            </a:r>
          </a:p>
          <a:p>
            <a:pPr algn="ctr" defTabSz="974725">
              <a:defRPr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4913" y="4953000"/>
            <a:ext cx="1354174" cy="137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094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666"/>
            <a:ext cx="8229600" cy="563562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2"/>
                </a:solidFill>
              </a:rPr>
              <a:t>Recovery by Different </a:t>
            </a:r>
            <a:r>
              <a:rPr lang="en-US" sz="2200" dirty="0">
                <a:solidFill>
                  <a:schemeClr val="tx2"/>
                </a:solidFill>
              </a:rPr>
              <a:t>S</a:t>
            </a:r>
            <a:r>
              <a:rPr lang="en-US" sz="2200" dirty="0" smtClean="0">
                <a:solidFill>
                  <a:schemeClr val="tx2"/>
                </a:solidFill>
              </a:rPr>
              <a:t>tates of Preparation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"/>
            <a:ext cx="9144000" cy="46166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74725"/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90700"/>
            <a:ext cx="8709734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412" y="1524000"/>
            <a:ext cx="32475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8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7525"/>
            <a:ext cx="8229600" cy="95597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Ways to invest in Resilience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>
                <a:solidFill>
                  <a:srgbClr val="002060"/>
                </a:solidFill>
              </a:rPr>
              <a:t>Prevent “bad state”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Collectively fight climate change</a:t>
            </a:r>
            <a:endParaRPr lang="en-US" dirty="0">
              <a:solidFill>
                <a:srgbClr val="002060"/>
              </a:solidFill>
            </a:endParaRPr>
          </a:p>
          <a:p>
            <a:pPr lvl="0"/>
            <a:r>
              <a:rPr lang="en-US" dirty="0" smtClean="0">
                <a:solidFill>
                  <a:srgbClr val="002060"/>
                </a:solidFill>
              </a:rPr>
              <a:t>Reduce impacts of “bad </a:t>
            </a:r>
            <a:r>
              <a:rPr lang="en-US" dirty="0">
                <a:solidFill>
                  <a:srgbClr val="002060"/>
                </a:solidFill>
              </a:rPr>
              <a:t>state”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Upfront </a:t>
            </a:r>
            <a:r>
              <a:rPr lang="en-US" dirty="0" smtClean="0">
                <a:solidFill>
                  <a:srgbClr val="002060"/>
                </a:solidFill>
              </a:rPr>
              <a:t>investments, example: IKEA using pilings and generator</a:t>
            </a:r>
            <a:endParaRPr lang="en-US" dirty="0">
              <a:solidFill>
                <a:srgbClr val="002060"/>
              </a:solidFill>
            </a:endParaRPr>
          </a:p>
          <a:p>
            <a:pPr lvl="0"/>
            <a:r>
              <a:rPr lang="en-US" dirty="0">
                <a:solidFill>
                  <a:srgbClr val="002060"/>
                </a:solidFill>
              </a:rPr>
              <a:t>Enhance ability to respond to “bad state</a:t>
            </a:r>
            <a:r>
              <a:rPr lang="en-US" dirty="0" smtClean="0">
                <a:solidFill>
                  <a:srgbClr val="002060"/>
                </a:solidFill>
              </a:rPr>
              <a:t>”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Shorten recovery time by not having a far-flung supply chain</a:t>
            </a:r>
          </a:p>
          <a:p>
            <a:pPr lvl="0"/>
            <a:r>
              <a:rPr lang="en-US" dirty="0" smtClean="0">
                <a:solidFill>
                  <a:srgbClr val="002060"/>
                </a:solidFill>
              </a:rPr>
              <a:t>Do nothing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"/>
            <a:ext cx="9144000" cy="46166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74725"/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37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399"/>
            <a:ext cx="8229600" cy="920097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rgbClr val="002060"/>
                </a:solidFill>
              </a:rPr>
              <a:t>Enhancing Response Ability and Time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002060"/>
                </a:solidFill>
              </a:rPr>
              <a:t>Far-flung supply chains mean more difficulty in responding to any problem—not just natural disasters</a:t>
            </a:r>
          </a:p>
          <a:p>
            <a:pPr lvl="0"/>
            <a:r>
              <a:rPr lang="en-US" dirty="0" smtClean="0">
                <a:solidFill>
                  <a:srgbClr val="002060"/>
                </a:solidFill>
              </a:rPr>
              <a:t>ESA has developed a tool to asses the costs of a far-flung supply chain such as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shipping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lead time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inventory costs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"/>
            <a:ext cx="9144000" cy="46166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74725"/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37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35593"/>
            <a:ext cx="8204147" cy="592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362200" y="4572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acetool.commerce.gov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4320" indent="-274320" defTabSz="974725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1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4-06-16 21.04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617703"/>
            <a:ext cx="1009650" cy="108585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8229600" cy="448322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When suppliers are far away, they must produce to a forecast, rather than to a known order. As </a:t>
            </a:r>
            <a:r>
              <a:rPr lang="en-US" dirty="0" smtClean="0">
                <a:solidFill>
                  <a:srgbClr val="002060"/>
                </a:solidFill>
              </a:rPr>
              <a:t>lead </a:t>
            </a:r>
            <a:r>
              <a:rPr lang="en-US" dirty="0">
                <a:solidFill>
                  <a:srgbClr val="002060"/>
                </a:solidFill>
              </a:rPr>
              <a:t>time </a:t>
            </a:r>
            <a:r>
              <a:rPr lang="en-US" dirty="0" smtClean="0">
                <a:solidFill>
                  <a:srgbClr val="002060"/>
                </a:solidFill>
              </a:rPr>
              <a:t>increases, </a:t>
            </a:r>
            <a:r>
              <a:rPr lang="en-US" dirty="0">
                <a:solidFill>
                  <a:srgbClr val="002060"/>
                </a:solidFill>
              </a:rPr>
              <a:t>the </a:t>
            </a:r>
            <a:r>
              <a:rPr lang="en-US" dirty="0" smtClean="0">
                <a:solidFill>
                  <a:srgbClr val="002060"/>
                </a:solidFill>
              </a:rPr>
              <a:t>possible range </a:t>
            </a:r>
            <a:r>
              <a:rPr lang="en-US" dirty="0">
                <a:solidFill>
                  <a:srgbClr val="002060"/>
                </a:solidFill>
              </a:rPr>
              <a:t>of demand levels </a:t>
            </a:r>
            <a:r>
              <a:rPr lang="en-US" dirty="0" smtClean="0">
                <a:solidFill>
                  <a:srgbClr val="002060"/>
                </a:solidFill>
              </a:rPr>
              <a:t>becomes </a:t>
            </a:r>
            <a:r>
              <a:rPr lang="en-US" dirty="0">
                <a:solidFill>
                  <a:srgbClr val="002060"/>
                </a:solidFill>
              </a:rPr>
              <a:t>wider. </a:t>
            </a:r>
          </a:p>
          <a:p>
            <a:r>
              <a:rPr lang="en-US" dirty="0">
                <a:solidFill>
                  <a:srgbClr val="002060"/>
                </a:solidFill>
              </a:rPr>
              <a:t>A product’s scrap value is usually far less than its full price</a:t>
            </a:r>
          </a:p>
          <a:p>
            <a:r>
              <a:rPr lang="en-US" dirty="0">
                <a:solidFill>
                  <a:srgbClr val="002060"/>
                </a:solidFill>
              </a:rPr>
              <a:t>Thus, firms want to ensure that they do not have a “stock out”, so they order </a:t>
            </a:r>
            <a:r>
              <a:rPr lang="en-US" dirty="0" smtClean="0">
                <a:solidFill>
                  <a:srgbClr val="002060"/>
                </a:solidFill>
              </a:rPr>
              <a:t>much </a:t>
            </a:r>
            <a:r>
              <a:rPr lang="en-US" dirty="0">
                <a:solidFill>
                  <a:srgbClr val="002060"/>
                </a:solidFill>
              </a:rPr>
              <a:t>more than they expect to sell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Often they order &gt; twice median demand </a:t>
            </a:r>
            <a:r>
              <a:rPr lang="en-US" dirty="0">
                <a:solidFill>
                  <a:srgbClr val="002060"/>
                </a:solidFill>
                <a:sym typeface="Wingdings" panose="05000000000000000000" pitchFamily="2" charset="2"/>
              </a:rPr>
              <a:t> huge waste (and outlet malls)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Producing locally to order avoids these costs</a:t>
            </a:r>
          </a:p>
          <a:p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i="1" dirty="0" smtClean="0">
                <a:solidFill>
                  <a:srgbClr val="002060"/>
                </a:solidFill>
              </a:rPr>
              <a:t>avings </a:t>
            </a:r>
            <a:r>
              <a:rPr lang="en-US" i="1" dirty="0">
                <a:solidFill>
                  <a:srgbClr val="002060"/>
                </a:solidFill>
              </a:rPr>
              <a:t>from offshoring may need to be </a:t>
            </a:r>
            <a:r>
              <a:rPr lang="en-US" i="1" dirty="0" smtClean="0">
                <a:solidFill>
                  <a:srgbClr val="002060"/>
                </a:solidFill>
              </a:rPr>
              <a:t>&gt; </a:t>
            </a:r>
            <a:r>
              <a:rPr lang="en-US" i="1" dirty="0" smtClean="0">
                <a:solidFill>
                  <a:srgbClr val="002060"/>
                </a:solidFill>
              </a:rPr>
              <a:t>20</a:t>
            </a:r>
            <a:r>
              <a:rPr lang="en-US" i="1" dirty="0" smtClean="0">
                <a:solidFill>
                  <a:srgbClr val="002060"/>
                </a:solidFill>
              </a:rPr>
              <a:t>% </a:t>
            </a:r>
            <a:r>
              <a:rPr lang="en-US" i="1" dirty="0">
                <a:solidFill>
                  <a:srgbClr val="002060"/>
                </a:solidFill>
              </a:rPr>
              <a:t>to </a:t>
            </a:r>
            <a:r>
              <a:rPr lang="en-US" i="1" dirty="0" smtClean="0">
                <a:solidFill>
                  <a:srgbClr val="002060"/>
                </a:solidFill>
              </a:rPr>
              <a:t>offset the cost of uncertainty in forecasts with long lead times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"/>
            <a:ext cx="9144000" cy="46166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74725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002060"/>
                </a:solidFill>
              </a:rPr>
              <a:t>Key ideas on Costs of a Far Flung Supply Chain</a:t>
            </a:r>
            <a:endParaRPr lang="en-US" sz="3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02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10400" y="415126"/>
            <a:ext cx="1287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" y="1066800"/>
            <a:ext cx="8960989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4151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0624" y="590874"/>
            <a:ext cx="7924800" cy="63318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2"/>
                </a:solidFill>
              </a:rPr>
              <a:t>Cost Differential Frontier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991225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If relative lead time = 1 (a very long supply chain – e.g., China), cost savings would have to be 32.5%  to make up for the cost of demand forecast uncertainty!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"/>
            <a:ext cx="9144000" cy="46166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74725"/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2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luing Lead Time.pdf - Adobe Acrobat Pr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7" y="0"/>
            <a:ext cx="8998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5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Reactions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How </a:t>
            </a:r>
            <a:r>
              <a:rPr lang="en-US" dirty="0" smtClean="0">
                <a:solidFill>
                  <a:srgbClr val="002060"/>
                </a:solidFill>
              </a:rPr>
              <a:t>does your firm </a:t>
            </a:r>
            <a:r>
              <a:rPr lang="en-US" dirty="0">
                <a:solidFill>
                  <a:srgbClr val="002060"/>
                </a:solidFill>
              </a:rPr>
              <a:t>think about investment and disaster risks?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How </a:t>
            </a:r>
            <a:r>
              <a:rPr lang="en-US" dirty="0">
                <a:solidFill>
                  <a:srgbClr val="002060"/>
                </a:solidFill>
              </a:rPr>
              <a:t>much do you weigh </a:t>
            </a:r>
            <a:r>
              <a:rPr lang="en-US" dirty="0" smtClean="0">
                <a:solidFill>
                  <a:srgbClr val="002060"/>
                </a:solidFill>
              </a:rPr>
              <a:t>worst </a:t>
            </a:r>
            <a:r>
              <a:rPr lang="en-US" dirty="0">
                <a:solidFill>
                  <a:srgbClr val="002060"/>
                </a:solidFill>
              </a:rPr>
              <a:t>case </a:t>
            </a:r>
            <a:r>
              <a:rPr lang="en-US" dirty="0" smtClean="0">
                <a:solidFill>
                  <a:srgbClr val="002060"/>
                </a:solidFill>
              </a:rPr>
              <a:t>scenarios </a:t>
            </a:r>
            <a:r>
              <a:rPr lang="en-US" dirty="0">
                <a:solidFill>
                  <a:srgbClr val="002060"/>
                </a:solidFill>
              </a:rPr>
              <a:t>(“bad state”)?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How </a:t>
            </a:r>
            <a:r>
              <a:rPr lang="en-US" dirty="0" smtClean="0">
                <a:solidFill>
                  <a:srgbClr val="002060"/>
                </a:solidFill>
              </a:rPr>
              <a:t>do you think about supply chain risks?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Is </a:t>
            </a:r>
            <a:r>
              <a:rPr lang="en-US" dirty="0" smtClean="0">
                <a:solidFill>
                  <a:srgbClr val="002060"/>
                </a:solidFill>
              </a:rPr>
              <a:t>the ACE framework useful? How could it be improved?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Other </a:t>
            </a:r>
            <a:r>
              <a:rPr lang="en-US" dirty="0" smtClean="0">
                <a:solidFill>
                  <a:srgbClr val="002060"/>
                </a:solidFill>
              </a:rPr>
              <a:t>reactions?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"/>
            <a:ext cx="9144000" cy="46166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74725"/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21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Agenda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002060"/>
                </a:solidFill>
              </a:rPr>
              <a:t>Resilience and supply chain risk</a:t>
            </a:r>
          </a:p>
          <a:p>
            <a:pPr lvl="1"/>
            <a:r>
              <a:rPr lang="en-US" sz="3400" dirty="0" smtClean="0">
                <a:solidFill>
                  <a:srgbClr val="002060"/>
                </a:solidFill>
              </a:rPr>
              <a:t>Thinking about variance of returns is  new for us—would like your insights </a:t>
            </a:r>
            <a:endParaRPr lang="en-US" sz="3400" dirty="0" smtClean="0">
              <a:solidFill>
                <a:srgbClr val="002060"/>
              </a:solidFill>
            </a:endParaRPr>
          </a:p>
          <a:p>
            <a:r>
              <a:rPr lang="en-US" sz="3800" dirty="0" smtClean="0">
                <a:solidFill>
                  <a:srgbClr val="002060"/>
                </a:solidFill>
              </a:rPr>
              <a:t>What is the value of resilience?</a:t>
            </a:r>
          </a:p>
          <a:p>
            <a:pPr lvl="1"/>
            <a:r>
              <a:rPr lang="en-US" sz="3400" dirty="0" smtClean="0">
                <a:solidFill>
                  <a:srgbClr val="002060"/>
                </a:solidFill>
              </a:rPr>
              <a:t>Example: valuing reduced variance due to reduced lead time</a:t>
            </a:r>
            <a:endParaRPr lang="en-US" sz="3400" dirty="0" smtClean="0">
              <a:solidFill>
                <a:srgbClr val="002060"/>
              </a:solidFill>
            </a:endParaRPr>
          </a:p>
          <a:p>
            <a:endParaRPr lang="en-US" sz="3800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"/>
            <a:ext cx="9144000" cy="46166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74725"/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50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7525"/>
            <a:ext cx="8229600" cy="95597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Resilience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Definition: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“</a:t>
            </a:r>
            <a:r>
              <a:rPr lang="en-US" dirty="0">
                <a:solidFill>
                  <a:srgbClr val="002060"/>
                </a:solidFill>
              </a:rPr>
              <a:t>the ability to prepare for and adapt to changing conditions and withstand and recover rapidly from disruptions” </a:t>
            </a:r>
            <a:endParaRPr lang="en-US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en-US" sz="2200" dirty="0" smtClean="0">
                <a:solidFill>
                  <a:srgbClr val="002060"/>
                </a:solidFill>
              </a:rPr>
              <a:t>(Source: Presidential Policy Directive 8)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"/>
            <a:ext cx="9144000" cy="46166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74725"/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978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609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/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3200" dirty="0" smtClean="0">
                <a:solidFill>
                  <a:srgbClr val="002060"/>
                </a:solidFill>
              </a:rPr>
              <a:t>Resilience</a:t>
            </a:r>
            <a:r>
              <a:rPr lang="en-US" sz="3200" dirty="0">
                <a:solidFill>
                  <a:srgbClr val="002060"/>
                </a:solidFill>
              </a:rPr>
              <a:t>:  </a:t>
            </a:r>
            <a:r>
              <a:rPr lang="en-US" sz="3200" dirty="0" smtClean="0">
                <a:solidFill>
                  <a:srgbClr val="002060"/>
                </a:solidFill>
              </a:rPr>
              <a:t>A </a:t>
            </a:r>
            <a:r>
              <a:rPr lang="en-US" sz="3200" dirty="0">
                <a:solidFill>
                  <a:srgbClr val="002060"/>
                </a:solidFill>
              </a:rPr>
              <a:t>Federal Strategic Policy </a:t>
            </a:r>
            <a:r>
              <a:rPr lang="en-US" sz="3200" dirty="0" smtClean="0">
                <a:solidFill>
                  <a:srgbClr val="002060"/>
                </a:solidFill>
              </a:rPr>
              <a:t>Objective</a:t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/>
            </a:r>
            <a:br>
              <a:rPr lang="en-US" sz="3200" dirty="0">
                <a:solidFill>
                  <a:srgbClr val="002060"/>
                </a:solidFill>
              </a:rPr>
            </a:b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2060"/>
                </a:solidFill>
              </a:rPr>
              <a:t>Presidential Policy Directive 8 </a:t>
            </a:r>
            <a:r>
              <a:rPr lang="en-US" sz="2200" dirty="0" smtClean="0">
                <a:solidFill>
                  <a:srgbClr val="002060"/>
                </a:solidFill>
              </a:rPr>
              <a:t>calls for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002060"/>
                </a:solidFill>
              </a:rPr>
              <a:t>	“</a:t>
            </a:r>
            <a:r>
              <a:rPr lang="en-US" sz="2200" dirty="0" smtClean="0">
                <a:solidFill>
                  <a:srgbClr val="002060"/>
                </a:solidFill>
              </a:rPr>
              <a:t>strengthening the security and </a:t>
            </a:r>
            <a:r>
              <a:rPr lang="en-US" sz="2200" b="1" dirty="0" smtClean="0">
                <a:solidFill>
                  <a:srgbClr val="002060"/>
                </a:solidFill>
              </a:rPr>
              <a:t>resilience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002060"/>
                </a:solidFill>
              </a:rPr>
              <a:t>	of </a:t>
            </a:r>
            <a:r>
              <a:rPr lang="en-US" sz="2200" dirty="0" smtClean="0">
                <a:solidFill>
                  <a:srgbClr val="002060"/>
                </a:solidFill>
              </a:rPr>
              <a:t>the United States through systematic preparation for the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002060"/>
                </a:solidFill>
              </a:rPr>
              <a:t>	threats </a:t>
            </a:r>
            <a:r>
              <a:rPr lang="en-US" sz="2200" dirty="0" smtClean="0">
                <a:solidFill>
                  <a:srgbClr val="002060"/>
                </a:solidFill>
              </a:rPr>
              <a:t>that pose the greatest risk to the security of the nation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002060"/>
                </a:solidFill>
              </a:rPr>
              <a:t>	including </a:t>
            </a:r>
            <a:r>
              <a:rPr lang="en-US" sz="2200" dirty="0" smtClean="0">
                <a:solidFill>
                  <a:srgbClr val="002060"/>
                </a:solidFill>
              </a:rPr>
              <a:t>acts of terrorism, cyber attacks,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002060"/>
                </a:solidFill>
              </a:rPr>
              <a:t>	pandemics </a:t>
            </a:r>
            <a:r>
              <a:rPr lang="en-US" sz="2200" dirty="0" smtClean="0">
                <a:solidFill>
                  <a:srgbClr val="002060"/>
                </a:solidFill>
              </a:rPr>
              <a:t>and catastrophic natural disasters</a:t>
            </a:r>
            <a:r>
              <a:rPr lang="en-US" sz="2200" dirty="0" smtClean="0">
                <a:solidFill>
                  <a:srgbClr val="002060"/>
                </a:solidFill>
              </a:rPr>
              <a:t>.”</a:t>
            </a:r>
            <a:endParaRPr lang="en-US" sz="2200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"/>
            <a:ext cx="9144000" cy="46166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74725"/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59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Economic Costs of Natural Disasters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According to the NOAA’s National </a:t>
            </a:r>
            <a:r>
              <a:rPr lang="en-US" dirty="0">
                <a:solidFill>
                  <a:srgbClr val="002060"/>
                </a:solidFill>
              </a:rPr>
              <a:t>Climatic Data Center </a:t>
            </a:r>
            <a:r>
              <a:rPr lang="en-US" dirty="0" smtClean="0">
                <a:solidFill>
                  <a:srgbClr val="002060"/>
                </a:solidFill>
              </a:rPr>
              <a:t>U.S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smtClean="0">
                <a:solidFill>
                  <a:srgbClr val="002060"/>
                </a:solidFill>
              </a:rPr>
              <a:t>sustained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178 </a:t>
            </a:r>
            <a:r>
              <a:rPr lang="en-US" dirty="0">
                <a:solidFill>
                  <a:srgbClr val="002060"/>
                </a:solidFill>
              </a:rPr>
              <a:t>weather and climate disasters since 1980 where overall </a:t>
            </a:r>
            <a:r>
              <a:rPr lang="en-US" dirty="0" smtClean="0">
                <a:solidFill>
                  <a:srgbClr val="002060"/>
                </a:solidFill>
              </a:rPr>
              <a:t>damages </a:t>
            </a:r>
            <a:r>
              <a:rPr lang="en-US" dirty="0">
                <a:solidFill>
                  <a:srgbClr val="002060"/>
                </a:solidFill>
              </a:rPr>
              <a:t>exceeded $1 </a:t>
            </a:r>
            <a:r>
              <a:rPr lang="en-US" dirty="0" smtClean="0">
                <a:solidFill>
                  <a:srgbClr val="002060"/>
                </a:solidFill>
              </a:rPr>
              <a:t>billion</a:t>
            </a:r>
            <a:endParaRPr lang="en-US" dirty="0" smtClean="0">
              <a:solidFill>
                <a:srgbClr val="002060"/>
              </a:solidFill>
            </a:endParaRP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Total </a:t>
            </a:r>
            <a:r>
              <a:rPr lang="en-US" dirty="0">
                <a:solidFill>
                  <a:srgbClr val="002060"/>
                </a:solidFill>
              </a:rPr>
              <a:t>cost of these 178 events </a:t>
            </a:r>
            <a:r>
              <a:rPr lang="en-US" dirty="0" smtClean="0">
                <a:solidFill>
                  <a:srgbClr val="002060"/>
                </a:solidFill>
              </a:rPr>
              <a:t> &gt; </a:t>
            </a:r>
            <a:r>
              <a:rPr lang="en-US" dirty="0">
                <a:solidFill>
                  <a:srgbClr val="002060"/>
                </a:solidFill>
              </a:rPr>
              <a:t>$1 </a:t>
            </a:r>
            <a:r>
              <a:rPr lang="en-US" dirty="0" smtClean="0">
                <a:solidFill>
                  <a:srgbClr val="002060"/>
                </a:solidFill>
              </a:rPr>
              <a:t>trillion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Examples: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Hurricane </a:t>
            </a:r>
            <a:r>
              <a:rPr lang="en-US" dirty="0">
                <a:solidFill>
                  <a:srgbClr val="002060"/>
                </a:solidFill>
              </a:rPr>
              <a:t>Katrina in </a:t>
            </a:r>
            <a:r>
              <a:rPr lang="en-US" dirty="0" smtClean="0">
                <a:solidFill>
                  <a:srgbClr val="002060"/>
                </a:solidFill>
              </a:rPr>
              <a:t>2005: 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$</a:t>
            </a:r>
            <a:r>
              <a:rPr lang="en-US" dirty="0">
                <a:solidFill>
                  <a:srgbClr val="002060"/>
                </a:solidFill>
              </a:rPr>
              <a:t>151 billion in </a:t>
            </a:r>
            <a:r>
              <a:rPr lang="en-US" dirty="0" smtClean="0">
                <a:solidFill>
                  <a:srgbClr val="002060"/>
                </a:solidFill>
              </a:rPr>
              <a:t>costs, 1,833 </a:t>
            </a:r>
            <a:r>
              <a:rPr lang="en-US" dirty="0">
                <a:solidFill>
                  <a:srgbClr val="002060"/>
                </a:solidFill>
              </a:rPr>
              <a:t>deaths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Hurricane Sandy in 2010 </a:t>
            </a:r>
          </a:p>
          <a:p>
            <a:pPr lvl="2"/>
            <a:r>
              <a:rPr lang="en-US" dirty="0">
                <a:solidFill>
                  <a:srgbClr val="002060"/>
                </a:solidFill>
              </a:rPr>
              <a:t>$67 billion in </a:t>
            </a:r>
            <a:r>
              <a:rPr lang="en-US" dirty="0" smtClean="0">
                <a:solidFill>
                  <a:srgbClr val="002060"/>
                </a:solidFill>
              </a:rPr>
              <a:t>costs, 159 </a:t>
            </a:r>
            <a:r>
              <a:rPr lang="en-US" dirty="0">
                <a:solidFill>
                  <a:srgbClr val="002060"/>
                </a:solidFill>
              </a:rPr>
              <a:t>deaths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"/>
            <a:ext cx="9144000" cy="46166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74725"/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608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7525"/>
            <a:ext cx="8229600" cy="95597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Expected Returns on </a:t>
            </a:r>
            <a:r>
              <a:rPr lang="en-US" dirty="0" smtClean="0">
                <a:solidFill>
                  <a:srgbClr val="002060"/>
                </a:solidFill>
              </a:rPr>
              <a:t>Investment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002060"/>
                </a:solidFill>
              </a:rPr>
              <a:t>For any investment there is an expected return: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E(x)= p(payoff in good state)+(1-p)(payoff in bad state)</a:t>
            </a:r>
          </a:p>
          <a:p>
            <a:endParaRPr lang="en-US" sz="3000" dirty="0" smtClean="0">
              <a:solidFill>
                <a:srgbClr val="002060"/>
              </a:solidFill>
            </a:endParaRPr>
          </a:p>
          <a:p>
            <a:r>
              <a:rPr lang="en-US" sz="3000" dirty="0">
                <a:solidFill>
                  <a:srgbClr val="002060"/>
                </a:solidFill>
              </a:rPr>
              <a:t>b</a:t>
            </a:r>
            <a:r>
              <a:rPr lang="en-US" sz="3000" dirty="0" smtClean="0">
                <a:solidFill>
                  <a:srgbClr val="002060"/>
                </a:solidFill>
              </a:rPr>
              <a:t>ad state-when an undesirable outcome occurs </a:t>
            </a:r>
          </a:p>
          <a:p>
            <a:endParaRPr lang="en-US" sz="3000" dirty="0" smtClean="0">
              <a:solidFill>
                <a:srgbClr val="002060"/>
              </a:solidFill>
            </a:endParaRPr>
          </a:p>
          <a:p>
            <a:r>
              <a:rPr lang="en-US" sz="3000" dirty="0" smtClean="0">
                <a:solidFill>
                  <a:srgbClr val="002060"/>
                </a:solidFill>
              </a:rPr>
              <a:t>disasters </a:t>
            </a:r>
            <a:r>
              <a:rPr lang="en-US" sz="3000" dirty="0">
                <a:solidFill>
                  <a:srgbClr val="002060"/>
                </a:solidFill>
              </a:rPr>
              <a:t>can cause very bad payoffs even if the probability they occur is low</a:t>
            </a:r>
          </a:p>
          <a:p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"/>
            <a:ext cx="9144000" cy="46166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74725"/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20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Investment beta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002060"/>
                </a:solidFill>
              </a:rPr>
              <a:t>β</a:t>
            </a:r>
            <a:r>
              <a:rPr lang="en-US" dirty="0">
                <a:solidFill>
                  <a:srgbClr val="002060"/>
                </a:solidFill>
              </a:rPr>
              <a:t> – </a:t>
            </a:r>
            <a:r>
              <a:rPr lang="en-US" dirty="0" smtClean="0">
                <a:solidFill>
                  <a:srgbClr val="002060"/>
                </a:solidFill>
              </a:rPr>
              <a:t>a measure how closely an investment moves with the market 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The technical term for this is “risk correlation”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You want to diversify your portfolio and not have all high </a:t>
            </a:r>
            <a:r>
              <a:rPr lang="el-GR" dirty="0" smtClean="0">
                <a:solidFill>
                  <a:srgbClr val="002060"/>
                </a:solidFill>
              </a:rPr>
              <a:t>β</a:t>
            </a:r>
            <a:r>
              <a:rPr lang="en-US" dirty="0" smtClean="0">
                <a:solidFill>
                  <a:srgbClr val="002060"/>
                </a:solidFill>
              </a:rPr>
              <a:t> investments 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Why? So you don’t </a:t>
            </a:r>
            <a:r>
              <a:rPr lang="en-US" dirty="0" smtClean="0">
                <a:solidFill>
                  <a:srgbClr val="002060"/>
                </a:solidFill>
              </a:rPr>
              <a:t>lose </a:t>
            </a:r>
            <a:r>
              <a:rPr lang="en-US" dirty="0" smtClean="0">
                <a:solidFill>
                  <a:srgbClr val="002060"/>
                </a:solidFill>
              </a:rPr>
              <a:t>it all in a shock or recession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"/>
            <a:ext cx="9144000" cy="46166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74725"/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37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Investments in resilience have a low </a:t>
            </a:r>
            <a:r>
              <a:rPr lang="el-GR" dirty="0">
                <a:solidFill>
                  <a:srgbClr val="002060"/>
                </a:solidFill>
              </a:rPr>
              <a:t>β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002060"/>
                </a:solidFill>
              </a:rPr>
              <a:t>Disasters </a:t>
            </a:r>
            <a:r>
              <a:rPr lang="en-US" dirty="0" smtClean="0">
                <a:solidFill>
                  <a:srgbClr val="002060"/>
                </a:solidFill>
              </a:rPr>
              <a:t>hurt the firm (and may cause </a:t>
            </a:r>
            <a:r>
              <a:rPr lang="en-US" dirty="0">
                <a:solidFill>
                  <a:srgbClr val="002060"/>
                </a:solidFill>
              </a:rPr>
              <a:t>the </a:t>
            </a:r>
            <a:r>
              <a:rPr lang="en-US" dirty="0" smtClean="0">
                <a:solidFill>
                  <a:srgbClr val="002060"/>
                </a:solidFill>
              </a:rPr>
              <a:t>whole stock market </a:t>
            </a:r>
            <a:r>
              <a:rPr lang="en-US" dirty="0">
                <a:solidFill>
                  <a:srgbClr val="002060"/>
                </a:solidFill>
              </a:rPr>
              <a:t>to go </a:t>
            </a:r>
            <a:r>
              <a:rPr lang="en-US" dirty="0" smtClean="0">
                <a:solidFill>
                  <a:srgbClr val="002060"/>
                </a:solidFill>
              </a:rPr>
              <a:t>down), </a:t>
            </a:r>
            <a:r>
              <a:rPr lang="en-US" dirty="0">
                <a:solidFill>
                  <a:srgbClr val="002060"/>
                </a:solidFill>
              </a:rPr>
              <a:t>so all investments highly correlated </a:t>
            </a:r>
            <a:r>
              <a:rPr lang="en-US" dirty="0" smtClean="0">
                <a:solidFill>
                  <a:srgbClr val="002060"/>
                </a:solidFill>
              </a:rPr>
              <a:t>with good outcomes for the firm and </a:t>
            </a:r>
            <a:r>
              <a:rPr lang="en-US" dirty="0">
                <a:solidFill>
                  <a:srgbClr val="002060"/>
                </a:solidFill>
              </a:rPr>
              <a:t>the rest of the market will go </a:t>
            </a:r>
            <a:r>
              <a:rPr lang="en-US" dirty="0" smtClean="0">
                <a:solidFill>
                  <a:srgbClr val="002060"/>
                </a:solidFill>
              </a:rPr>
              <a:t>down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Investments in </a:t>
            </a:r>
            <a:r>
              <a:rPr lang="en-US" dirty="0">
                <a:solidFill>
                  <a:srgbClr val="002060"/>
                </a:solidFill>
              </a:rPr>
              <a:t>resilience </a:t>
            </a:r>
            <a:r>
              <a:rPr lang="en-US" dirty="0" smtClean="0">
                <a:solidFill>
                  <a:srgbClr val="002060"/>
                </a:solidFill>
              </a:rPr>
              <a:t>are countercyclical: they allow communities and businesses to bounce back after a disaster (see IKEA example next)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"/>
            <a:ext cx="9144000" cy="46166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74725"/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57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97525"/>
            <a:ext cx="8534400" cy="87407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Example: Brooklyn Stores in Superstorm Sandy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67740"/>
            <a:ext cx="4038600" cy="4815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Fairway Market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Located in 19</a:t>
            </a:r>
            <a:r>
              <a:rPr lang="en-US" sz="1800" baseline="30000" dirty="0" smtClean="0">
                <a:solidFill>
                  <a:schemeClr val="tx2"/>
                </a:solidFill>
              </a:rPr>
              <a:t>th</a:t>
            </a:r>
            <a:r>
              <a:rPr lang="en-US" sz="1800" dirty="0" smtClean="0">
                <a:solidFill>
                  <a:schemeClr val="tx2"/>
                </a:solidFill>
              </a:rPr>
              <a:t> century warehouse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Closed for 4 months while entire inventory ruined by flood was restocked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Bad for business and the community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IKEA 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Built to be flood resistant on pilings with emergency generator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Resilience allowed it to become FEMA distribution center </a:t>
            </a:r>
          </a:p>
          <a:p>
            <a:r>
              <a:rPr lang="en-US" sz="1800" dirty="0">
                <a:solidFill>
                  <a:schemeClr val="tx2"/>
                </a:solidFill>
              </a:rPr>
              <a:t>G</a:t>
            </a:r>
            <a:r>
              <a:rPr lang="en-US" sz="1800" dirty="0" smtClean="0">
                <a:solidFill>
                  <a:schemeClr val="tx2"/>
                </a:solidFill>
              </a:rPr>
              <a:t>ood for business and the community</a:t>
            </a:r>
          </a:p>
          <a:p>
            <a:pPr lvl="1"/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"/>
            <a:ext cx="9144000" cy="46166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74725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839" y="5867400"/>
            <a:ext cx="3963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Source: http://resiliencedividend.org/  Image source: http://maps.google.com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5"/>
          <a:stretch/>
        </p:blipFill>
        <p:spPr>
          <a:xfrm>
            <a:off x="4267200" y="1467740"/>
            <a:ext cx="4690958" cy="499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37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707</Words>
  <Application>Microsoft Office PowerPoint</Application>
  <PresentationFormat>On-screen Show (4:3)</PresentationFormat>
  <Paragraphs>95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2_Office Theme</vt:lpstr>
      <vt:lpstr>1_Office Theme</vt:lpstr>
      <vt:lpstr>PowerPoint Presentation</vt:lpstr>
      <vt:lpstr>Agenda</vt:lpstr>
      <vt:lpstr>Resilience</vt:lpstr>
      <vt:lpstr> Resilience:  A Federal Strategic Policy Objective  </vt:lpstr>
      <vt:lpstr>Economic Costs of Natural Disasters</vt:lpstr>
      <vt:lpstr>Expected Returns on Investment</vt:lpstr>
      <vt:lpstr>Investment beta</vt:lpstr>
      <vt:lpstr>Investments in resilience have a low β</vt:lpstr>
      <vt:lpstr>Example: Brooklyn Stores in Superstorm Sandy</vt:lpstr>
      <vt:lpstr>Recovery by Different States of Preparation</vt:lpstr>
      <vt:lpstr>Ways to invest in Resilience</vt:lpstr>
      <vt:lpstr>Enhancing Response Ability and Time</vt:lpstr>
      <vt:lpstr>PowerPoint Presentation</vt:lpstr>
      <vt:lpstr>Key ideas on Costs of a Far Flung Supply Chain</vt:lpstr>
      <vt:lpstr>PowerPoint Presentation</vt:lpstr>
      <vt:lpstr>PowerPoint Presentation</vt:lpstr>
      <vt:lpstr>Reactions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Monteiro, Claire</dc:creator>
  <cp:lastModifiedBy> </cp:lastModifiedBy>
  <cp:revision>34</cp:revision>
  <cp:lastPrinted>2015-04-14T21:06:51Z</cp:lastPrinted>
  <dcterms:created xsi:type="dcterms:W3CDTF">2015-04-06T16:45:14Z</dcterms:created>
  <dcterms:modified xsi:type="dcterms:W3CDTF">2015-04-15T20:32:26Z</dcterms:modified>
</cp:coreProperties>
</file>